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4"/>
  </p:notesMasterIdLst>
  <p:sldIdLst>
    <p:sldId id="266" r:id="rId3"/>
    <p:sldId id="265" r:id="rId4"/>
    <p:sldId id="276" r:id="rId5"/>
    <p:sldId id="278" r:id="rId6"/>
    <p:sldId id="279" r:id="rId7"/>
    <p:sldId id="284" r:id="rId8"/>
    <p:sldId id="280" r:id="rId9"/>
    <p:sldId id="285" r:id="rId10"/>
    <p:sldId id="281" r:id="rId11"/>
    <p:sldId id="282" r:id="rId12"/>
    <p:sldId id="28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6" autoAdjust="0"/>
    <p:restoredTop sz="72160" autoAdjust="0"/>
  </p:normalViewPr>
  <p:slideViewPr>
    <p:cSldViewPr snapToGrid="0" snapToObjects="1">
      <p:cViewPr varScale="1">
        <p:scale>
          <a:sx n="62" d="100"/>
          <a:sy n="62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563D4-4346-F84E-B072-A615E31776B7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A0FE0-CECA-EA45-AB7D-390B8AE37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0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1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06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06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06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06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Joshua Bell concert tickets go for minimum $100 a person, yet many people passed him by on the subway and he only collected $32 from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passerbys</a:t>
            </a:r>
            <a:r>
              <a:rPr lang="en-US" baseline="0" dirty="0" smtClean="0"/>
              <a:t>. He was playing on a 3.5 million dollar violin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06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06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17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26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5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4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6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2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1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1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18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42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9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6/8/2018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hg6qcgoay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8gA8lHApG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ZeSZFYCNR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Communicating, Perceiving, and Understanding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26070" y="4783297"/>
            <a:ext cx="6461760" cy="140954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Chapter 4</a:t>
            </a:r>
          </a:p>
          <a:p>
            <a:pPr algn="ctr"/>
            <a:r>
              <a:rPr lang="en-US" dirty="0" smtClean="0"/>
              <a:t>University of Colorado Denver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2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867" y="274638"/>
            <a:ext cx="8280400" cy="1143000"/>
          </a:xfrm>
        </p:spPr>
        <p:txBody>
          <a:bodyPr/>
          <a:lstStyle/>
          <a:p>
            <a:r>
              <a:rPr lang="en-US" sz="3600" dirty="0" smtClean="0"/>
              <a:t>Perception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6933"/>
            <a:ext cx="7620000" cy="5571067"/>
          </a:xfrm>
        </p:spPr>
        <p:txBody>
          <a:bodyPr>
            <a:normAutofit/>
          </a:bodyPr>
          <a:lstStyle/>
          <a:p>
            <a:r>
              <a:rPr lang="en-US" dirty="0" smtClean="0"/>
              <a:t>Our perceptions largely determine our understanding and our actions</a:t>
            </a:r>
          </a:p>
          <a:p>
            <a:endParaRPr lang="en-US" dirty="0" smtClean="0"/>
          </a:p>
          <a:p>
            <a:r>
              <a:rPr lang="en-US" dirty="0" smtClean="0"/>
              <a:t>How we perceive people affects how we treat them; how others perceive you affects how they treat you</a:t>
            </a:r>
          </a:p>
          <a:p>
            <a:pPr lvl="1"/>
            <a:r>
              <a:rPr lang="en-US" dirty="0" smtClean="0"/>
              <a:t>This affects their/your understanding of identity, and in turn, affects how they/you treat others</a:t>
            </a:r>
          </a:p>
          <a:p>
            <a:endParaRPr lang="en-US" dirty="0" smtClean="0"/>
          </a:p>
          <a:p>
            <a:r>
              <a:rPr lang="en-US" dirty="0"/>
              <a:t>Each person’s perception of an event is </a:t>
            </a:r>
            <a:r>
              <a:rPr lang="en-US" dirty="0" smtClean="0"/>
              <a:t>different</a:t>
            </a:r>
          </a:p>
          <a:p>
            <a:endParaRPr lang="en-US" dirty="0" smtClean="0"/>
          </a:p>
          <a:p>
            <a:r>
              <a:rPr lang="en-US" dirty="0" smtClean="0"/>
              <a:t>Our perceptions are not objective lenses – there is no “Truth”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852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Perception?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active process of:</a:t>
            </a:r>
          </a:p>
          <a:p>
            <a:pPr lvl="1"/>
            <a:r>
              <a:rPr lang="en-US" dirty="0" smtClean="0"/>
              <a:t>Selecting</a:t>
            </a:r>
          </a:p>
          <a:p>
            <a:pPr lvl="1"/>
            <a:r>
              <a:rPr lang="en-US" dirty="0" smtClean="0"/>
              <a:t>Organizing</a:t>
            </a:r>
          </a:p>
          <a:p>
            <a:pPr lvl="1"/>
            <a:r>
              <a:rPr lang="en-US" dirty="0"/>
              <a:t>Interpreting people, objects, events, situations, and activities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When an individual deviates from the socially-accepted performance associated with an identity, they are pressured to change their performance</a:t>
            </a:r>
          </a:p>
          <a:p>
            <a:pPr lvl="1"/>
            <a:r>
              <a:rPr lang="en-US" dirty="0" smtClean="0"/>
              <a:t>They become victims to exclusion, bullying, and violence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78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1" y="274638"/>
            <a:ext cx="8348132" cy="1143000"/>
          </a:xfrm>
        </p:spPr>
        <p:txBody>
          <a:bodyPr/>
          <a:lstStyle/>
          <a:p>
            <a:r>
              <a:rPr lang="en-US" sz="3600" dirty="0" smtClean="0"/>
              <a:t>Selection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380" y="1600200"/>
            <a:ext cx="7620000" cy="4800600"/>
          </a:xfrm>
        </p:spPr>
        <p:txBody>
          <a:bodyPr/>
          <a:lstStyle/>
          <a:p>
            <a:r>
              <a:rPr lang="en-US" dirty="0" smtClean="0"/>
              <a:t>What stands out - </a:t>
            </a:r>
            <a:r>
              <a:rPr lang="en-US" dirty="0" smtClean="0">
                <a:hlinkClick r:id="rId3"/>
              </a:rPr>
              <a:t>salient stimuli</a:t>
            </a:r>
            <a:endParaRPr lang="en-US" dirty="0" smtClean="0"/>
          </a:p>
          <a:p>
            <a:pPr lvl="1"/>
            <a:r>
              <a:rPr lang="en-US" dirty="0" smtClean="0"/>
              <a:t>What are you focused on?</a:t>
            </a:r>
          </a:p>
          <a:p>
            <a:pPr lvl="1"/>
            <a:r>
              <a:rPr lang="en-US" dirty="0" smtClean="0"/>
              <a:t>What gets lost in the background?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/>
              <a:t>b) </a:t>
            </a:r>
            <a:r>
              <a:rPr lang="en-US" dirty="0" smtClean="0"/>
              <a:t>Our </a:t>
            </a:r>
            <a:r>
              <a:rPr lang="en-US" dirty="0"/>
              <a:t>identities, needs, motives, and interests influence what we selectively </a:t>
            </a:r>
            <a:r>
              <a:rPr lang="en-US" dirty="0" smtClean="0"/>
              <a:t>perceive</a:t>
            </a:r>
          </a:p>
          <a:p>
            <a:pPr lvl="1"/>
            <a:r>
              <a:rPr lang="en-US" dirty="0" smtClean="0"/>
              <a:t>Stimuli familiar to you</a:t>
            </a:r>
          </a:p>
          <a:p>
            <a:pPr lvl="1"/>
            <a:r>
              <a:rPr lang="en-US" dirty="0" smtClean="0"/>
              <a:t>Stimuli of interest to you/your goals</a:t>
            </a:r>
            <a:endParaRPr lang="en-US" dirty="0"/>
          </a:p>
          <a:p>
            <a:endParaRPr lang="en-US" dirty="0"/>
          </a:p>
        </p:txBody>
      </p:sp>
      <p:pic>
        <p:nvPicPr>
          <p:cNvPr id="4" name="Content Placeholder 4" descr="433398_iluzija_ff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4" b="13274"/>
          <a:stretch>
            <a:fillRect/>
          </a:stretch>
        </p:blipFill>
        <p:spPr>
          <a:xfrm>
            <a:off x="5408849" y="137945"/>
            <a:ext cx="2900494" cy="292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55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1" y="274638"/>
            <a:ext cx="8348132" cy="1143000"/>
          </a:xfrm>
        </p:spPr>
        <p:txBody>
          <a:bodyPr/>
          <a:lstStyle/>
          <a:p>
            <a:r>
              <a:rPr lang="en-US" sz="3600" dirty="0" smtClean="0"/>
              <a:t>Organization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Ordering </a:t>
            </a:r>
            <a:r>
              <a:rPr lang="en-US" dirty="0"/>
              <a:t>stimuli that we have </a:t>
            </a:r>
            <a:r>
              <a:rPr lang="en-US" dirty="0" smtClean="0"/>
              <a:t>attended </a:t>
            </a:r>
            <a:r>
              <a:rPr lang="en-US" dirty="0"/>
              <a:t>to </a:t>
            </a:r>
            <a:r>
              <a:rPr lang="en-US" dirty="0" smtClean="0"/>
              <a:t>into a recognizable picture</a:t>
            </a:r>
          </a:p>
          <a:p>
            <a:endParaRPr lang="en-US" dirty="0"/>
          </a:p>
          <a:p>
            <a:r>
              <a:rPr lang="en-US" b="1" dirty="0" smtClean="0"/>
              <a:t>Cognitive Representation </a:t>
            </a:r>
            <a:r>
              <a:rPr lang="en-US" dirty="0" smtClean="0"/>
              <a:t>– general outlines of patterns</a:t>
            </a:r>
          </a:p>
          <a:p>
            <a:pPr lvl="1"/>
            <a:r>
              <a:rPr lang="en-US" b="1" dirty="0" smtClean="0"/>
              <a:t>Prototype: </a:t>
            </a:r>
            <a:r>
              <a:rPr lang="en-US" dirty="0" smtClean="0"/>
              <a:t>ideal/most </a:t>
            </a:r>
            <a:r>
              <a:rPr lang="en-US" dirty="0"/>
              <a:t>representative example of a </a:t>
            </a:r>
            <a:r>
              <a:rPr lang="en-US" dirty="0" smtClean="0"/>
              <a:t>category</a:t>
            </a:r>
          </a:p>
          <a:p>
            <a:pPr lvl="1"/>
            <a:r>
              <a:rPr lang="en-US" b="1" dirty="0" smtClean="0"/>
              <a:t>Interpersonal script: </a:t>
            </a:r>
            <a:r>
              <a:rPr lang="en-US" dirty="0" smtClean="0"/>
              <a:t>relatively fixed sequence of events that reflects expectations</a:t>
            </a:r>
          </a:p>
          <a:p>
            <a:endParaRPr lang="en-US" b="1" dirty="0"/>
          </a:p>
          <a:p>
            <a:r>
              <a:rPr lang="en-US" b="1" dirty="0" smtClean="0"/>
              <a:t>Categorization – </a:t>
            </a:r>
            <a:r>
              <a:rPr lang="en-US" dirty="0" smtClean="0"/>
              <a:t>groupings w/ linguistic symbols</a:t>
            </a:r>
          </a:p>
          <a:p>
            <a:pPr lvl="1"/>
            <a:r>
              <a:rPr lang="en-US" dirty="0" smtClean="0"/>
              <a:t>Assigning labels/Reductionism</a:t>
            </a:r>
          </a:p>
          <a:p>
            <a:pPr lvl="1"/>
            <a:r>
              <a:rPr lang="en-US" dirty="0" smtClean="0"/>
              <a:t>Stereotyping</a:t>
            </a:r>
            <a:endParaRPr lang="en-US" dirty="0"/>
          </a:p>
        </p:txBody>
      </p:sp>
      <p:pic>
        <p:nvPicPr>
          <p:cNvPr id="6" name="Picture 5" descr="images-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000" y="5019297"/>
            <a:ext cx="2576000" cy="186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8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485" y="1600201"/>
            <a:ext cx="8042276" cy="4762996"/>
          </a:xfrm>
        </p:spPr>
        <p:txBody>
          <a:bodyPr>
            <a:normAutofit/>
          </a:bodyPr>
          <a:lstStyle/>
          <a:p>
            <a:r>
              <a:rPr lang="en-US" dirty="0" smtClean="0"/>
              <a:t>You are casually walking through  your own neighborhood. You observe a female black kitten on the sidewalk in front of you. Do you: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Want to lift, cuddle, and talk to her because she is soft, loving, and vulnerable?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Step around but otherwise ignore her because you are simply not interested in cats?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Avoid even looking at her, and cross to the other side of the street because in your mind you associate her with the devil and bad luck?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03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1" y="274638"/>
            <a:ext cx="8348132" cy="1143000"/>
          </a:xfrm>
        </p:spPr>
        <p:txBody>
          <a:bodyPr/>
          <a:lstStyle/>
          <a:p>
            <a:r>
              <a:rPr lang="en-US" sz="3600" dirty="0" smtClean="0"/>
              <a:t>Interpretation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7818747" cy="4800600"/>
          </a:xfrm>
        </p:spPr>
        <p:txBody>
          <a:bodyPr>
            <a:normAutofit/>
          </a:bodyPr>
          <a:lstStyle/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/>
              <a:t>Subjective process of creating explanations for what we observe and </a:t>
            </a:r>
            <a:r>
              <a:rPr lang="en-US" dirty="0" smtClean="0"/>
              <a:t>experience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Internal/external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dirty="0" smtClean="0"/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b="1" dirty="0" smtClean="0"/>
              <a:t>Frames – </a:t>
            </a:r>
            <a:r>
              <a:rPr lang="en-US" dirty="0" smtClean="0"/>
              <a:t>filter/structure that shapes understanding</a:t>
            </a:r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b="1" dirty="0" smtClean="0"/>
              <a:t>Attribution theory – </a:t>
            </a:r>
            <a:r>
              <a:rPr lang="en-US" dirty="0" smtClean="0"/>
              <a:t>drawing inferences about others’ behaviors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b="1" dirty="0" smtClean="0"/>
              <a:t>Fundamental attribution error - </a:t>
            </a:r>
            <a:r>
              <a:rPr lang="en-US" dirty="0"/>
              <a:t>giving more weight regarding one’s behavior to personal qualities/character and not external </a:t>
            </a:r>
            <a:r>
              <a:rPr lang="en-US" dirty="0" smtClean="0"/>
              <a:t>forces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b="1" dirty="0" smtClean="0"/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b="1" dirty="0" smtClean="0"/>
              <a:t>Self-serving bias - </a:t>
            </a:r>
            <a:r>
              <a:rPr lang="en-US" b="1" dirty="0"/>
              <a:t>: </a:t>
            </a:r>
            <a:r>
              <a:rPr lang="en-US" dirty="0"/>
              <a:t>blaming external forces when we perform poorly, but credit ourselves when performing well</a:t>
            </a:r>
            <a:endParaRPr lang="en-US" b="1" dirty="0"/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b="1" dirty="0" smtClean="0"/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b="1" dirty="0"/>
          </a:p>
          <a:p>
            <a:pPr marL="297180" lvl="1" indent="0">
              <a:spcAft>
                <a:spcPct val="0"/>
              </a:spcAft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86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/>
              <a:t>Misunderstandings occur on the level of interpretation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/>
              <a:t>Arguably at the core of the majority of interpersonal comm. problems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/>
              <a:t>Subject to variance and error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596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1" y="274638"/>
            <a:ext cx="8348132" cy="1143000"/>
          </a:xfrm>
        </p:spPr>
        <p:txBody>
          <a:bodyPr/>
          <a:lstStyle/>
          <a:p>
            <a:r>
              <a:rPr lang="en-US" sz="3600" dirty="0" smtClean="0"/>
              <a:t>Individual Factors Influencing Perception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53270" cy="4800600"/>
          </a:xfrm>
        </p:spPr>
        <p:txBody>
          <a:bodyPr/>
          <a:lstStyle/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Physical factors</a:t>
            </a:r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dirty="0" smtClean="0"/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Personality characteristics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Emotional state, outlook, </a:t>
            </a:r>
            <a:r>
              <a:rPr lang="en-US" dirty="0" smtClean="0">
                <a:hlinkClick r:id="rId3"/>
              </a:rPr>
              <a:t>knowledge</a:t>
            </a:r>
            <a:endParaRPr lang="en-US" dirty="0" smtClean="0"/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dirty="0" smtClean="0"/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/>
              <a:t>Cognitive complexity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Ability to entertain multiple explanations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How </a:t>
            </a:r>
            <a:r>
              <a:rPr lang="en-US" dirty="0"/>
              <a:t>detailed, involved, or numerous a person’s </a:t>
            </a:r>
            <a:r>
              <a:rPr lang="en-US" b="1" dirty="0"/>
              <a:t>constructs</a:t>
            </a:r>
            <a:r>
              <a:rPr lang="en-US" dirty="0"/>
              <a:t> (categories) 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15891" y="114726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images-2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082" y="4281768"/>
            <a:ext cx="3232918" cy="257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2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1" y="274638"/>
            <a:ext cx="8348132" cy="1143000"/>
          </a:xfrm>
        </p:spPr>
        <p:txBody>
          <a:bodyPr/>
          <a:lstStyle/>
          <a:p>
            <a:r>
              <a:rPr lang="en-US" sz="3600" dirty="0" smtClean="0"/>
              <a:t>Societal Factors </a:t>
            </a:r>
            <a:r>
              <a:rPr lang="en-US" sz="3600" dirty="0"/>
              <a:t>Influencing Perception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Power and privilege</a:t>
            </a:r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Culture</a:t>
            </a:r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Social comparison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Ethnocentrism vs. </a:t>
            </a:r>
            <a:r>
              <a:rPr lang="en-US" dirty="0" err="1" smtClean="0"/>
              <a:t>ethnorelativity</a:t>
            </a:r>
            <a:endParaRPr lang="en-US" dirty="0" smtClean="0"/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Stereotypes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Prejudice</a:t>
            </a:r>
          </a:p>
          <a:p>
            <a:pPr lvl="2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Ego-defensive function</a:t>
            </a:r>
          </a:p>
          <a:p>
            <a:pPr lvl="2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Value-expressive function</a:t>
            </a:r>
            <a:endParaRPr lang="en-US" dirty="0"/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Time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Cohort effect (90s)</a:t>
            </a:r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>
                <a:hlinkClick r:id="rId3"/>
              </a:rPr>
              <a:t>Social roles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3882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1" y="274638"/>
            <a:ext cx="8348132" cy="1143000"/>
          </a:xfrm>
        </p:spPr>
        <p:txBody>
          <a:bodyPr/>
          <a:lstStyle/>
          <a:p>
            <a:r>
              <a:rPr lang="en-US" sz="3600" dirty="0" smtClean="0"/>
              <a:t>Improving Perception Skills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7859717" cy="4800600"/>
          </a:xfrm>
        </p:spPr>
        <p:txBody>
          <a:bodyPr/>
          <a:lstStyle/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Mindfulness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What select stimuli am I attending to?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What internal and external factors may be influencing my perceptions?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dirty="0"/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Understand the difference between facts and inferences</a:t>
            </a:r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dirty="0"/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Perception-checking </a:t>
            </a:r>
          </a:p>
          <a:p>
            <a:pPr lvl="1"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Checking with others to determine if their perceptions match their own</a:t>
            </a:r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dirty="0"/>
          </a:p>
          <a:p>
            <a:pPr indent="-342900">
              <a:spcAft>
                <a:spcPct val="0"/>
              </a:spcAft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 smtClean="0"/>
              <a:t>Monitor self-serving bias/fundamental attribution error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8217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559</Words>
  <Application>Microsoft Office PowerPoint</Application>
  <PresentationFormat>On-screen Show (4:3)</PresentationFormat>
  <Paragraphs>102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Adjacency</vt:lpstr>
      <vt:lpstr>Communicating, Perceiving, and Understanding</vt:lpstr>
      <vt:lpstr>Perception</vt:lpstr>
      <vt:lpstr>What is Perception?</vt:lpstr>
      <vt:lpstr>Selection</vt:lpstr>
      <vt:lpstr>Organization</vt:lpstr>
      <vt:lpstr>Interpretation</vt:lpstr>
      <vt:lpstr>Interpretation</vt:lpstr>
      <vt:lpstr>Interpretation</vt:lpstr>
      <vt:lpstr>Individual Factors Influencing Perception</vt:lpstr>
      <vt:lpstr>Societal Factors Influencing Perception</vt:lpstr>
      <vt:lpstr>Improving Perception Skills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Salma Shukri</dc:creator>
  <cp:lastModifiedBy>Ali Nassiri</cp:lastModifiedBy>
  <cp:revision>42</cp:revision>
  <dcterms:created xsi:type="dcterms:W3CDTF">2016-08-21T22:00:14Z</dcterms:created>
  <dcterms:modified xsi:type="dcterms:W3CDTF">2018-06-08T17:07:06Z</dcterms:modified>
</cp:coreProperties>
</file>